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66" r:id="rId3"/>
    <p:sldId id="257" r:id="rId4"/>
    <p:sldId id="269" r:id="rId5"/>
    <p:sldId id="258" r:id="rId6"/>
    <p:sldId id="270" r:id="rId7"/>
    <p:sldId id="259" r:id="rId8"/>
    <p:sldId id="260" r:id="rId9"/>
    <p:sldId id="261" r:id="rId10"/>
    <p:sldId id="262" r:id="rId11"/>
    <p:sldId id="263" r:id="rId12"/>
    <p:sldId id="264" r:id="rId13"/>
    <p:sldId id="265" r:id="rId14"/>
    <p:sldId id="267" r:id="rId15"/>
    <p:sldId id="268"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1846"/>
  </p:normalViewPr>
  <p:slideViewPr>
    <p:cSldViewPr snapToGrid="0" snapToObjects="1">
      <p:cViewPr varScale="1">
        <p:scale>
          <a:sx n="90" d="100"/>
          <a:sy n="90" d="100"/>
        </p:scale>
        <p:origin x="232"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B71FF-98BD-5D41-B36A-FC26F22A55C3}" type="datetimeFigureOut">
              <a:rPr lang="de-DE" smtClean="0"/>
              <a:t>05.05.25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A3AC8-24CF-2D47-8AC4-0DFECBDCF503}" type="slidenum">
              <a:rPr lang="de-DE" smtClean="0"/>
              <a:t>‹Nr.›</a:t>
            </a:fld>
            <a:endParaRPr lang="de-DE"/>
          </a:p>
        </p:txBody>
      </p:sp>
    </p:spTree>
    <p:extLst>
      <p:ext uri="{BB962C8B-B14F-4D97-AF65-F5344CB8AC3E}">
        <p14:creationId xmlns:p14="http://schemas.microsoft.com/office/powerpoint/2010/main" val="2214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Wie Sie anhand der Grafik sehen, gibt es eine Prä-, eine Peri-und eine Postmenopause. Vor der </a:t>
            </a:r>
            <a:r>
              <a:rPr lang="de-DE" sz="1200" dirty="0" err="1"/>
              <a:t>Perimenopause</a:t>
            </a:r>
            <a:r>
              <a:rPr lang="de-DE" sz="1200" dirty="0"/>
              <a:t>, der Übergangsphase, nimmt zuerst das Progesteron und danach das Östrogen ab. In der Postmenopause sind sowohl Östrogen und Progesteron tief. Die </a:t>
            </a:r>
            <a:r>
              <a:rPr lang="de-DE" sz="1200" dirty="0" err="1"/>
              <a:t>Postmenopuase</a:t>
            </a:r>
            <a:r>
              <a:rPr lang="de-DE" sz="1200" dirty="0"/>
              <a:t> beginnt, wenn ein Jahr lang keine Blutungen mehr aufgetreten sind.</a:t>
            </a:r>
          </a:p>
          <a:p>
            <a:endParaRPr lang="de-DE" dirty="0"/>
          </a:p>
        </p:txBody>
      </p:sp>
      <p:sp>
        <p:nvSpPr>
          <p:cNvPr id="4" name="Foliennummernplatzhalter 3"/>
          <p:cNvSpPr>
            <a:spLocks noGrp="1"/>
          </p:cNvSpPr>
          <p:nvPr>
            <p:ph type="sldNum" sz="quarter" idx="5"/>
          </p:nvPr>
        </p:nvSpPr>
        <p:spPr/>
        <p:txBody>
          <a:bodyPr/>
          <a:lstStyle/>
          <a:p>
            <a:fld id="{C59A3AC8-24CF-2D47-8AC4-0DFECBDCF503}" type="slidenum">
              <a:rPr lang="de-DE" smtClean="0"/>
              <a:t>3</a:t>
            </a:fld>
            <a:endParaRPr lang="de-DE"/>
          </a:p>
        </p:txBody>
      </p:sp>
    </p:spTree>
    <p:extLst>
      <p:ext uri="{BB962C8B-B14F-4D97-AF65-F5344CB8AC3E}">
        <p14:creationId xmlns:p14="http://schemas.microsoft.com/office/powerpoint/2010/main" val="345385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Bevorzugt wird die bioidentische Hormontherapie mit </a:t>
            </a:r>
            <a:r>
              <a:rPr lang="de-DE" dirty="0" err="1"/>
              <a:t>Estradiol</a:t>
            </a:r>
            <a:r>
              <a:rPr lang="de-DE" dirty="0"/>
              <a:t> und Progesteron eingesetzt. Das sind die Hormone, die die Eierstöcke produziert haben und die nun fehlen.</a:t>
            </a:r>
          </a:p>
          <a:p>
            <a:r>
              <a:rPr lang="de-DE" dirty="0"/>
              <a:t>Es gibt Tabletten mit </a:t>
            </a:r>
            <a:r>
              <a:rPr lang="de-DE" dirty="0" err="1"/>
              <a:t>Estradiol</a:t>
            </a:r>
            <a:r>
              <a:rPr lang="de-DE" dirty="0"/>
              <a:t> und Progesteron oder mit </a:t>
            </a:r>
            <a:r>
              <a:rPr lang="de-DE" dirty="0" err="1"/>
              <a:t>Estradiol</a:t>
            </a:r>
            <a:r>
              <a:rPr lang="de-DE" dirty="0"/>
              <a:t> und synthetischen Gestagenen. Bei der oralen Therapie gibt es ein erhöhtes Thrombose-und Schlaganfallrisiko</a:t>
            </a:r>
          </a:p>
          <a:p>
            <a:r>
              <a:rPr lang="de-DE" dirty="0"/>
              <a:t>Bei Frauen, die ein erhöhtes Risiko für Thrombose oder Schlaganfall haben wie Raucherinnen, Frauen mit Bluthochdruck oder </a:t>
            </a:r>
            <a:r>
              <a:rPr lang="de-DE" dirty="0" err="1"/>
              <a:t>Z.n</a:t>
            </a:r>
            <a:r>
              <a:rPr lang="de-DE" dirty="0"/>
              <a:t>. Thrombose sollte das </a:t>
            </a:r>
            <a:r>
              <a:rPr lang="de-DE" dirty="0" err="1"/>
              <a:t>Estradol</a:t>
            </a:r>
            <a:r>
              <a:rPr lang="de-DE" dirty="0"/>
              <a:t> über die Haut gegeben werden. Es gibt Pflaster, Gele und Spray. Hier muss das Progesteron zusätzlich genommen werden.</a:t>
            </a:r>
          </a:p>
          <a:p>
            <a:endParaRPr lang="de-DE" dirty="0"/>
          </a:p>
        </p:txBody>
      </p:sp>
      <p:sp>
        <p:nvSpPr>
          <p:cNvPr id="4" name="Foliennummernplatzhalter 3"/>
          <p:cNvSpPr>
            <a:spLocks noGrp="1"/>
          </p:cNvSpPr>
          <p:nvPr>
            <p:ph type="sldNum" sz="quarter" idx="5"/>
          </p:nvPr>
        </p:nvSpPr>
        <p:spPr/>
        <p:txBody>
          <a:bodyPr/>
          <a:lstStyle/>
          <a:p>
            <a:fld id="{C59A3AC8-24CF-2D47-8AC4-0DFECBDCF503}" type="slidenum">
              <a:rPr lang="de-DE" smtClean="0"/>
              <a:t>12</a:t>
            </a:fld>
            <a:endParaRPr lang="de-DE"/>
          </a:p>
        </p:txBody>
      </p:sp>
    </p:spTree>
    <p:extLst>
      <p:ext uri="{BB962C8B-B14F-4D97-AF65-F5344CB8AC3E}">
        <p14:creationId xmlns:p14="http://schemas.microsoft.com/office/powerpoint/2010/main" val="26941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die Frau vor dem 50. Lebensjahr in die Menopause kommt, hat sie ein erhöhtes Risiko für Herzinfarkt und Osteoporose. Hier  kann eine Hormontherapie großzügig eingesetzt werden, um die Risiken zu senken</a:t>
            </a:r>
          </a:p>
          <a:p>
            <a:r>
              <a:rPr lang="de-DE" dirty="0"/>
              <a:t>Ab 50 Jahren sollte die Hormontherapie in einem Zeitfenster von zehn Jahren begonnen werden, am besten so früh wie möglich</a:t>
            </a:r>
          </a:p>
          <a:p>
            <a:r>
              <a:rPr lang="de-DE" dirty="0"/>
              <a:t>Ab 60 sollte mit einer Hormontherapie nicht mehr begonnen werden, weil das Herz dann möglicherweise schon geschädigt ist</a:t>
            </a:r>
          </a:p>
          <a:p>
            <a:endParaRPr lang="de-DE" dirty="0"/>
          </a:p>
          <a:p>
            <a:r>
              <a:rPr lang="de-DE" dirty="0"/>
              <a:t>Ein Hormonspiegel vor Beginn braucht nicht bestimmt zu werden, weil die Klinik, d.h. die Beschwerden maßgebend sind. Im Verlauf kann die Frau die Hormone bestimmen, wenn sie möchte. Erforderlich ist es nicht.</a:t>
            </a:r>
          </a:p>
          <a:p>
            <a:endParaRPr lang="de-DE" dirty="0"/>
          </a:p>
        </p:txBody>
      </p:sp>
      <p:sp>
        <p:nvSpPr>
          <p:cNvPr id="4" name="Foliennummernplatzhalter 3"/>
          <p:cNvSpPr>
            <a:spLocks noGrp="1"/>
          </p:cNvSpPr>
          <p:nvPr>
            <p:ph type="sldNum" sz="quarter" idx="5"/>
          </p:nvPr>
        </p:nvSpPr>
        <p:spPr/>
        <p:txBody>
          <a:bodyPr/>
          <a:lstStyle/>
          <a:p>
            <a:fld id="{C59A3AC8-24CF-2D47-8AC4-0DFECBDCF503}" type="slidenum">
              <a:rPr lang="de-DE" smtClean="0"/>
              <a:t>13</a:t>
            </a:fld>
            <a:endParaRPr lang="de-DE"/>
          </a:p>
        </p:txBody>
      </p:sp>
    </p:spTree>
    <p:extLst>
      <p:ext uri="{BB962C8B-B14F-4D97-AF65-F5344CB8AC3E}">
        <p14:creationId xmlns:p14="http://schemas.microsoft.com/office/powerpoint/2010/main" val="2012904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de-DE"/>
              <a:t>Mastertitelformat bearbeiten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2EFDE2E9-95F5-CA44-B30F-DDCEF69B4B70}" type="datetimeFigureOut">
              <a:rPr lang="de-DE" smtClean="0"/>
              <a:t>05.05.25</a:t>
            </a:fld>
            <a:endParaRPr lang="de-DE"/>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de-DE"/>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F418B8CC-66E7-A241-B14A-061FA1E7CE79}" type="slidenum">
              <a:rPr lang="de-DE" smtClean="0"/>
              <a:t>‹Nr.›</a:t>
            </a:fld>
            <a:endParaRPr lang="de-DE"/>
          </a:p>
        </p:txBody>
      </p:sp>
    </p:spTree>
    <p:extLst>
      <p:ext uri="{BB962C8B-B14F-4D97-AF65-F5344CB8AC3E}">
        <p14:creationId xmlns:p14="http://schemas.microsoft.com/office/powerpoint/2010/main" val="720998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2EFDE2E9-95F5-CA44-B30F-DDCEF69B4B70}" type="datetimeFigureOut">
              <a:rPr lang="de-DE" smtClean="0"/>
              <a:t>05.05.25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418B8CC-66E7-A241-B14A-061FA1E7CE79}" type="slidenum">
              <a:rPr lang="de-DE" smtClean="0"/>
              <a:t>‹Nr.›</a:t>
            </a:fld>
            <a:endParaRPr lang="de-DE"/>
          </a:p>
        </p:txBody>
      </p:sp>
    </p:spTree>
    <p:extLst>
      <p:ext uri="{BB962C8B-B14F-4D97-AF65-F5344CB8AC3E}">
        <p14:creationId xmlns:p14="http://schemas.microsoft.com/office/powerpoint/2010/main" val="365869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2EFDE2E9-95F5-CA44-B30F-DDCEF69B4B70}" type="datetimeFigureOut">
              <a:rPr lang="de-DE" smtClean="0"/>
              <a:t>05.05.25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418B8CC-66E7-A241-B14A-061FA1E7CE79}" type="slidenum">
              <a:rPr lang="de-DE" smtClean="0"/>
              <a:t>‹Nr.›</a:t>
            </a:fld>
            <a:endParaRPr lang="de-DE"/>
          </a:p>
        </p:txBody>
      </p:sp>
    </p:spTree>
    <p:extLst>
      <p:ext uri="{BB962C8B-B14F-4D97-AF65-F5344CB8AC3E}">
        <p14:creationId xmlns:p14="http://schemas.microsoft.com/office/powerpoint/2010/main" val="136152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fld id="{2EFDE2E9-95F5-CA44-B30F-DDCEF69B4B70}" type="datetimeFigureOut">
              <a:rPr lang="de-DE" smtClean="0"/>
              <a:t>05.05.25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418B8CC-66E7-A241-B14A-061FA1E7CE79}" type="slidenum">
              <a:rPr lang="de-DE" smtClean="0"/>
              <a:t>‹Nr.›</a:t>
            </a:fld>
            <a:endParaRPr lang="de-DE"/>
          </a:p>
        </p:txBody>
      </p:sp>
    </p:spTree>
    <p:extLst>
      <p:ext uri="{BB962C8B-B14F-4D97-AF65-F5344CB8AC3E}">
        <p14:creationId xmlns:p14="http://schemas.microsoft.com/office/powerpoint/2010/main" val="129579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de-DE"/>
              <a:t>Mastertitelformat bearbeiten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2EFDE2E9-95F5-CA44-B30F-DDCEF69B4B70}" type="datetimeFigureOut">
              <a:rPr lang="de-DE" smtClean="0"/>
              <a:t>05.05.25</a:t>
            </a:fld>
            <a:endParaRPr lang="de-DE"/>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de-DE"/>
          </a:p>
        </p:txBody>
      </p:sp>
      <p:sp>
        <p:nvSpPr>
          <p:cNvPr id="6" name="Slide Number Placeholder 5"/>
          <p:cNvSpPr>
            <a:spLocks noGrp="1"/>
          </p:cNvSpPr>
          <p:nvPr>
            <p:ph type="sldNum" sz="quarter" idx="12"/>
          </p:nvPr>
        </p:nvSpPr>
        <p:spPr>
          <a:xfrm>
            <a:off x="8604504" y="5211060"/>
            <a:ext cx="2112264" cy="228600"/>
          </a:xfrm>
        </p:spPr>
        <p:txBody>
          <a:bodyPr/>
          <a:lstStyle/>
          <a:p>
            <a:fld id="{F418B8CC-66E7-A241-B14A-061FA1E7CE79}" type="slidenum">
              <a:rPr lang="de-DE" smtClean="0"/>
              <a:t>‹Nr.›</a:t>
            </a:fld>
            <a:endParaRPr lang="de-DE"/>
          </a:p>
        </p:txBody>
      </p:sp>
    </p:spTree>
    <p:extLst>
      <p:ext uri="{BB962C8B-B14F-4D97-AF65-F5344CB8AC3E}">
        <p14:creationId xmlns:p14="http://schemas.microsoft.com/office/powerpoint/2010/main" val="402990359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2EFDE2E9-95F5-CA44-B30F-DDCEF69B4B70}" type="datetimeFigureOut">
              <a:rPr lang="de-DE" smtClean="0"/>
              <a:t>05.05.25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418B8CC-66E7-A241-B14A-061FA1E7CE79}" type="slidenum">
              <a:rPr lang="de-DE" smtClean="0"/>
              <a:t>‹Nr.›</a:t>
            </a:fld>
            <a:endParaRPr lang="de-DE"/>
          </a:p>
        </p:txBody>
      </p:sp>
    </p:spTree>
    <p:extLst>
      <p:ext uri="{BB962C8B-B14F-4D97-AF65-F5344CB8AC3E}">
        <p14:creationId xmlns:p14="http://schemas.microsoft.com/office/powerpoint/2010/main" val="51960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fld id="{2EFDE2E9-95F5-CA44-B30F-DDCEF69B4B70}" type="datetimeFigureOut">
              <a:rPr lang="de-DE" smtClean="0"/>
              <a:t>05.05.25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418B8CC-66E7-A241-B14A-061FA1E7CE79}" type="slidenum">
              <a:rPr lang="de-DE" smtClean="0"/>
              <a:t>‹Nr.›</a:t>
            </a:fld>
            <a:endParaRPr lang="de-DE"/>
          </a:p>
        </p:txBody>
      </p:sp>
    </p:spTree>
    <p:extLst>
      <p:ext uri="{BB962C8B-B14F-4D97-AF65-F5344CB8AC3E}">
        <p14:creationId xmlns:p14="http://schemas.microsoft.com/office/powerpoint/2010/main" val="54646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EFDE2E9-95F5-CA44-B30F-DDCEF69B4B70}" type="datetimeFigureOut">
              <a:rPr lang="de-DE" smtClean="0"/>
              <a:t>05.05.25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418B8CC-66E7-A241-B14A-061FA1E7CE79}" type="slidenum">
              <a:rPr lang="de-DE" smtClean="0"/>
              <a:t>‹Nr.›</a:t>
            </a:fld>
            <a:endParaRPr lang="de-DE"/>
          </a:p>
        </p:txBody>
      </p:sp>
    </p:spTree>
    <p:extLst>
      <p:ext uri="{BB962C8B-B14F-4D97-AF65-F5344CB8AC3E}">
        <p14:creationId xmlns:p14="http://schemas.microsoft.com/office/powerpoint/2010/main" val="405022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DE2E9-95F5-CA44-B30F-DDCEF69B4B70}" type="datetimeFigureOut">
              <a:rPr lang="de-DE" smtClean="0"/>
              <a:t>05.05.25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418B8CC-66E7-A241-B14A-061FA1E7CE79}" type="slidenum">
              <a:rPr lang="de-DE" smtClean="0"/>
              <a:t>‹Nr.›</a:t>
            </a:fld>
            <a:endParaRPr lang="de-DE"/>
          </a:p>
        </p:txBody>
      </p:sp>
    </p:spTree>
    <p:extLst>
      <p:ext uri="{BB962C8B-B14F-4D97-AF65-F5344CB8AC3E}">
        <p14:creationId xmlns:p14="http://schemas.microsoft.com/office/powerpoint/2010/main" val="267071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de-DE"/>
              <a:t>Mastertitelformat bearbeiten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
Zweite Ebene
Dritte Ebene
Vierte Ebene
Fünfte Ebene</a:t>
            </a:r>
            <a:endParaRPr lang="en-US" dirty="0"/>
          </a:p>
        </p:txBody>
      </p:sp>
      <p:sp>
        <p:nvSpPr>
          <p:cNvPr id="8" name="Date Placeholder 7"/>
          <p:cNvSpPr>
            <a:spLocks noGrp="1"/>
          </p:cNvSpPr>
          <p:nvPr>
            <p:ph type="dt" sz="half" idx="10"/>
          </p:nvPr>
        </p:nvSpPr>
        <p:spPr/>
        <p:txBody>
          <a:bodyPr/>
          <a:lstStyle/>
          <a:p>
            <a:fld id="{2EFDE2E9-95F5-CA44-B30F-DDCEF69B4B70}" type="datetimeFigureOut">
              <a:rPr lang="de-DE" smtClean="0"/>
              <a:t>05.05.25</a:t>
            </a:fld>
            <a:endParaRPr lang="de-DE"/>
          </a:p>
        </p:txBody>
      </p:sp>
      <p:sp>
        <p:nvSpPr>
          <p:cNvPr id="9" name="Footer Placeholder 8"/>
          <p:cNvSpPr>
            <a:spLocks noGrp="1"/>
          </p:cNvSpPr>
          <p:nvPr>
            <p:ph type="ftr" sz="quarter" idx="11"/>
          </p:nvPr>
        </p:nvSpPr>
        <p:spPr/>
        <p:txBody>
          <a:bodyPr/>
          <a:lstStyle>
            <a:lvl1pPr algn="r">
              <a:defRPr/>
            </a:lvl1pPr>
          </a:lstStyle>
          <a:p>
            <a:endParaRPr lang="de-DE"/>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F418B8CC-66E7-A241-B14A-061FA1E7CE79}" type="slidenum">
              <a:rPr lang="de-DE" smtClean="0"/>
              <a:t>‹Nr.›</a:t>
            </a:fld>
            <a:endParaRPr lang="de-DE"/>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843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2EFDE2E9-95F5-CA44-B30F-DDCEF69B4B70}" type="datetimeFigureOut">
              <a:rPr lang="de-DE" smtClean="0"/>
              <a:t>05.05.25</a:t>
            </a:fld>
            <a:endParaRPr lang="de-DE"/>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de-DE"/>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F418B8CC-66E7-A241-B14A-061FA1E7CE79}" type="slidenum">
              <a:rPr lang="de-DE" smtClean="0"/>
              <a:t>‹Nr.›</a:t>
            </a:fld>
            <a:endParaRPr lang="de-DE"/>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4574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EFDE2E9-95F5-CA44-B30F-DDCEF69B4B70}" type="datetimeFigureOut">
              <a:rPr lang="de-DE" smtClean="0"/>
              <a:t>05.05.25</a:t>
            </a:fld>
            <a:endParaRPr lang="de-DE"/>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de-DE"/>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418B8CC-66E7-A241-B14A-061FA1E7CE79}" type="slidenum">
              <a:rPr lang="de-DE" smtClean="0"/>
              <a:t>‹Nr.›</a:t>
            </a:fld>
            <a:endParaRPr lang="de-DE"/>
          </a:p>
        </p:txBody>
      </p:sp>
    </p:spTree>
    <p:extLst>
      <p:ext uri="{BB962C8B-B14F-4D97-AF65-F5344CB8AC3E}">
        <p14:creationId xmlns:p14="http://schemas.microsoft.com/office/powerpoint/2010/main" val="4289590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F8E1E-5C00-DF4B-817F-F5F44E78F01F}"/>
              </a:ext>
            </a:extLst>
          </p:cNvPr>
          <p:cNvSpPr>
            <a:spLocks noGrp="1"/>
          </p:cNvSpPr>
          <p:nvPr>
            <p:ph type="ctrTitle"/>
          </p:nvPr>
        </p:nvSpPr>
        <p:spPr/>
        <p:txBody>
          <a:bodyPr/>
          <a:lstStyle/>
          <a:p>
            <a:r>
              <a:rPr lang="de-DE" dirty="0"/>
              <a:t>Die Menopause</a:t>
            </a:r>
          </a:p>
        </p:txBody>
      </p:sp>
      <p:sp>
        <p:nvSpPr>
          <p:cNvPr id="3" name="Untertitel 2">
            <a:extLst>
              <a:ext uri="{FF2B5EF4-FFF2-40B4-BE49-F238E27FC236}">
                <a16:creationId xmlns:a16="http://schemas.microsoft.com/office/drawing/2014/main" id="{5497B1D8-9E85-E04C-AB03-C2A700FD37D6}"/>
              </a:ext>
            </a:extLst>
          </p:cNvPr>
          <p:cNvSpPr>
            <a:spLocks noGrp="1"/>
          </p:cNvSpPr>
          <p:nvPr>
            <p:ph type="subTitle" idx="1"/>
          </p:nvPr>
        </p:nvSpPr>
        <p:spPr/>
        <p:txBody>
          <a:bodyPr/>
          <a:lstStyle/>
          <a:p>
            <a:r>
              <a:rPr lang="de-DE" dirty="0"/>
              <a:t>Eine wichtige Phase im Leben der Frau</a:t>
            </a:r>
          </a:p>
        </p:txBody>
      </p:sp>
    </p:spTree>
    <p:extLst>
      <p:ext uri="{BB962C8B-B14F-4D97-AF65-F5344CB8AC3E}">
        <p14:creationId xmlns:p14="http://schemas.microsoft.com/office/powerpoint/2010/main" val="85752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39323-76E6-804A-8457-50B3E706942D}"/>
              </a:ext>
            </a:extLst>
          </p:cNvPr>
          <p:cNvSpPr>
            <a:spLocks noGrp="1"/>
          </p:cNvSpPr>
          <p:nvPr>
            <p:ph type="title"/>
          </p:nvPr>
        </p:nvSpPr>
        <p:spPr/>
        <p:txBody>
          <a:bodyPr/>
          <a:lstStyle/>
          <a:p>
            <a:r>
              <a:rPr lang="de-DE" dirty="0"/>
              <a:t>Wie können wir therapieren?</a:t>
            </a:r>
          </a:p>
        </p:txBody>
      </p:sp>
      <p:sp>
        <p:nvSpPr>
          <p:cNvPr id="3" name="Inhaltsplatzhalter 2">
            <a:extLst>
              <a:ext uri="{FF2B5EF4-FFF2-40B4-BE49-F238E27FC236}">
                <a16:creationId xmlns:a16="http://schemas.microsoft.com/office/drawing/2014/main" id="{95607B64-9E83-6A4D-9A21-2C6A82B59B04}"/>
              </a:ext>
            </a:extLst>
          </p:cNvPr>
          <p:cNvSpPr>
            <a:spLocks noGrp="1"/>
          </p:cNvSpPr>
          <p:nvPr>
            <p:ph idx="1"/>
          </p:nvPr>
        </p:nvSpPr>
        <p:spPr/>
        <p:txBody>
          <a:bodyPr>
            <a:normAutofit/>
          </a:bodyPr>
          <a:lstStyle/>
          <a:p>
            <a:pPr>
              <a:lnSpc>
                <a:spcPct val="150000"/>
              </a:lnSpc>
            </a:pPr>
            <a:r>
              <a:rPr lang="de-DE" sz="2400" dirty="0"/>
              <a:t>Lifestyle: Sport, Bewegung, Yoga, Physiotherapie Beckenboden</a:t>
            </a:r>
          </a:p>
          <a:p>
            <a:pPr>
              <a:lnSpc>
                <a:spcPct val="150000"/>
              </a:lnSpc>
            </a:pPr>
            <a:r>
              <a:rPr lang="de-DE" sz="2400" dirty="0"/>
              <a:t>Phytotherapie: Traubensilberkerze, Rhabarberwurzel, </a:t>
            </a:r>
            <a:r>
              <a:rPr lang="de-DE" sz="2400" dirty="0" err="1"/>
              <a:t>Sojaisoflavone</a:t>
            </a:r>
            <a:r>
              <a:rPr lang="de-DE" sz="2400" dirty="0"/>
              <a:t>, Enzym-Selen-</a:t>
            </a:r>
            <a:r>
              <a:rPr lang="de-DE" sz="2400" dirty="0" err="1"/>
              <a:t>Linsenlektin</a:t>
            </a:r>
            <a:endParaRPr lang="de-DE" sz="2400" dirty="0"/>
          </a:p>
          <a:p>
            <a:pPr>
              <a:lnSpc>
                <a:spcPct val="150000"/>
              </a:lnSpc>
            </a:pPr>
            <a:r>
              <a:rPr lang="de-DE" sz="2400" dirty="0"/>
              <a:t>Hormontherapie</a:t>
            </a:r>
          </a:p>
          <a:p>
            <a:pPr>
              <a:lnSpc>
                <a:spcPct val="150000"/>
              </a:lnSpc>
            </a:pPr>
            <a:r>
              <a:rPr lang="de-DE" sz="2400" dirty="0"/>
              <a:t>Zentrale Temperaturregulation (</a:t>
            </a:r>
            <a:r>
              <a:rPr lang="de-DE" sz="2400" dirty="0" err="1"/>
              <a:t>Veoza</a:t>
            </a:r>
            <a:r>
              <a:rPr lang="de-DE" sz="2400" dirty="0"/>
              <a:t>)</a:t>
            </a:r>
          </a:p>
          <a:p>
            <a:pPr>
              <a:lnSpc>
                <a:spcPct val="150000"/>
              </a:lnSpc>
            </a:pPr>
            <a:r>
              <a:rPr lang="de-DE" sz="2400" dirty="0"/>
              <a:t>Antidepressiva</a:t>
            </a:r>
          </a:p>
        </p:txBody>
      </p:sp>
    </p:spTree>
    <p:extLst>
      <p:ext uri="{BB962C8B-B14F-4D97-AF65-F5344CB8AC3E}">
        <p14:creationId xmlns:p14="http://schemas.microsoft.com/office/powerpoint/2010/main" val="12747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7E775-405D-C745-AD8A-3BB44665DE08}"/>
              </a:ext>
            </a:extLst>
          </p:cNvPr>
          <p:cNvSpPr>
            <a:spLocks noGrp="1"/>
          </p:cNvSpPr>
          <p:nvPr>
            <p:ph type="title"/>
          </p:nvPr>
        </p:nvSpPr>
        <p:spPr/>
        <p:txBody>
          <a:bodyPr/>
          <a:lstStyle/>
          <a:p>
            <a:r>
              <a:rPr lang="de-DE" dirty="0"/>
              <a:t>Welche Therapie für wen?</a:t>
            </a:r>
          </a:p>
        </p:txBody>
      </p:sp>
      <p:sp>
        <p:nvSpPr>
          <p:cNvPr id="3" name="Inhaltsplatzhalter 2">
            <a:extLst>
              <a:ext uri="{FF2B5EF4-FFF2-40B4-BE49-F238E27FC236}">
                <a16:creationId xmlns:a16="http://schemas.microsoft.com/office/drawing/2014/main" id="{B7EE88B4-5408-6F46-ACA9-68E5A70CEE75}"/>
              </a:ext>
            </a:extLst>
          </p:cNvPr>
          <p:cNvSpPr>
            <a:spLocks noGrp="1"/>
          </p:cNvSpPr>
          <p:nvPr>
            <p:ph idx="1"/>
          </p:nvPr>
        </p:nvSpPr>
        <p:spPr/>
        <p:txBody>
          <a:bodyPr>
            <a:normAutofit/>
          </a:bodyPr>
          <a:lstStyle/>
          <a:p>
            <a:pPr>
              <a:lnSpc>
                <a:spcPct val="150000"/>
              </a:lnSpc>
            </a:pPr>
            <a:r>
              <a:rPr lang="de-DE" sz="2400" dirty="0"/>
              <a:t>Grundlegend sind die Lifestyleveränderungen</a:t>
            </a:r>
          </a:p>
          <a:p>
            <a:pPr>
              <a:lnSpc>
                <a:spcPct val="150000"/>
              </a:lnSpc>
            </a:pPr>
            <a:r>
              <a:rPr lang="de-DE" sz="2400" dirty="0"/>
              <a:t>Bei leichten Beschwerden helfen die hormonfreien Möglichkeiten.</a:t>
            </a:r>
          </a:p>
          <a:p>
            <a:pPr>
              <a:lnSpc>
                <a:spcPct val="150000"/>
              </a:lnSpc>
            </a:pPr>
            <a:r>
              <a:rPr lang="de-DE" sz="2400" dirty="0"/>
              <a:t>Bei starken Einschränkungen Hormontherapie</a:t>
            </a:r>
          </a:p>
          <a:p>
            <a:pPr lvl="1">
              <a:lnSpc>
                <a:spcPct val="150000"/>
              </a:lnSpc>
            </a:pPr>
            <a:r>
              <a:rPr lang="de-DE" sz="2000" dirty="0"/>
              <a:t>Ausnahme: hormonproduzierende Tumoren, Brustkrebs, Gebärmutterschleimhautkrebs, frische Thrombose oder Schlaganfall</a:t>
            </a:r>
          </a:p>
          <a:p>
            <a:pPr marL="0" indent="0">
              <a:lnSpc>
                <a:spcPct val="150000"/>
              </a:lnSpc>
              <a:buNone/>
            </a:pPr>
            <a:endParaRPr lang="de-DE" sz="2400" dirty="0"/>
          </a:p>
          <a:p>
            <a:pPr marL="0" indent="0">
              <a:lnSpc>
                <a:spcPct val="150000"/>
              </a:lnSpc>
              <a:buNone/>
            </a:pPr>
            <a:endParaRPr lang="de-DE" sz="2400" dirty="0"/>
          </a:p>
        </p:txBody>
      </p:sp>
    </p:spTree>
    <p:extLst>
      <p:ext uri="{BB962C8B-B14F-4D97-AF65-F5344CB8AC3E}">
        <p14:creationId xmlns:p14="http://schemas.microsoft.com/office/powerpoint/2010/main" val="319616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1CE8B-6D35-B149-9941-29E107174E62}"/>
              </a:ext>
            </a:extLst>
          </p:cNvPr>
          <p:cNvSpPr>
            <a:spLocks noGrp="1"/>
          </p:cNvSpPr>
          <p:nvPr>
            <p:ph type="title"/>
          </p:nvPr>
        </p:nvSpPr>
        <p:spPr/>
        <p:txBody>
          <a:bodyPr/>
          <a:lstStyle/>
          <a:p>
            <a:r>
              <a:rPr lang="de-DE" dirty="0"/>
              <a:t>Hormontherapie</a:t>
            </a:r>
          </a:p>
        </p:txBody>
      </p:sp>
      <p:sp>
        <p:nvSpPr>
          <p:cNvPr id="3" name="Inhaltsplatzhalter 2">
            <a:extLst>
              <a:ext uri="{FF2B5EF4-FFF2-40B4-BE49-F238E27FC236}">
                <a16:creationId xmlns:a16="http://schemas.microsoft.com/office/drawing/2014/main" id="{D1A4640B-54C0-D74E-9092-CA91D44F88D3}"/>
              </a:ext>
            </a:extLst>
          </p:cNvPr>
          <p:cNvSpPr>
            <a:spLocks noGrp="1"/>
          </p:cNvSpPr>
          <p:nvPr>
            <p:ph idx="1"/>
          </p:nvPr>
        </p:nvSpPr>
        <p:spPr>
          <a:xfrm>
            <a:off x="1066800" y="1860233"/>
            <a:ext cx="10058400" cy="3931920"/>
          </a:xfrm>
        </p:spPr>
        <p:txBody>
          <a:bodyPr>
            <a:noAutofit/>
          </a:bodyPr>
          <a:lstStyle/>
          <a:p>
            <a:pPr>
              <a:lnSpc>
                <a:spcPct val="150000"/>
              </a:lnSpc>
            </a:pPr>
            <a:r>
              <a:rPr lang="de-DE" sz="2400" dirty="0"/>
              <a:t>Bevorzugt wird die bioidentische Hormontherapie </a:t>
            </a:r>
          </a:p>
          <a:p>
            <a:pPr lvl="1">
              <a:lnSpc>
                <a:spcPct val="150000"/>
              </a:lnSpc>
            </a:pPr>
            <a:r>
              <a:rPr lang="de-DE" sz="2000" dirty="0" err="1"/>
              <a:t>Estradiol</a:t>
            </a:r>
            <a:r>
              <a:rPr lang="de-DE" sz="2000" dirty="0"/>
              <a:t> und Progesteron</a:t>
            </a:r>
          </a:p>
          <a:p>
            <a:pPr lvl="1">
              <a:lnSpc>
                <a:spcPct val="150000"/>
              </a:lnSpc>
            </a:pPr>
            <a:r>
              <a:rPr lang="de-DE" sz="2000" dirty="0"/>
              <a:t>Hormone, die die Eierstöcke produziert haben und die nun fehlen.</a:t>
            </a:r>
          </a:p>
          <a:p>
            <a:pPr>
              <a:lnSpc>
                <a:spcPct val="150000"/>
              </a:lnSpc>
            </a:pPr>
            <a:r>
              <a:rPr lang="de-DE" sz="2400" dirty="0"/>
              <a:t>Bei der oralen Therapie gibt es ein erhöhtes Thrombose-und Schlaganfallrisiko</a:t>
            </a:r>
          </a:p>
          <a:p>
            <a:pPr>
              <a:lnSpc>
                <a:spcPct val="150000"/>
              </a:lnSpc>
            </a:pPr>
            <a:r>
              <a:rPr lang="de-DE" sz="2400" dirty="0"/>
              <a:t>Bei erhöhtem Risiko für Thrombose oder Schlaganfall sollte das </a:t>
            </a:r>
            <a:r>
              <a:rPr lang="de-DE" sz="2400" dirty="0" err="1"/>
              <a:t>Estradiol</a:t>
            </a:r>
            <a:r>
              <a:rPr lang="de-DE" sz="2400" dirty="0"/>
              <a:t> über die Haut gegeben werden </a:t>
            </a:r>
            <a:r>
              <a:rPr lang="de-DE" sz="2800" dirty="0"/>
              <a:t>(+ </a:t>
            </a:r>
            <a:r>
              <a:rPr lang="de-DE" sz="2400" dirty="0"/>
              <a:t>Progesteron )</a:t>
            </a:r>
            <a:endParaRPr lang="de-DE" sz="2000" dirty="0"/>
          </a:p>
        </p:txBody>
      </p:sp>
    </p:spTree>
    <p:extLst>
      <p:ext uri="{BB962C8B-B14F-4D97-AF65-F5344CB8AC3E}">
        <p14:creationId xmlns:p14="http://schemas.microsoft.com/office/powerpoint/2010/main" val="21719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93641-4A0C-BB4A-AB9A-D17C4C8897F9}"/>
              </a:ext>
            </a:extLst>
          </p:cNvPr>
          <p:cNvSpPr>
            <a:spLocks noGrp="1"/>
          </p:cNvSpPr>
          <p:nvPr>
            <p:ph type="title"/>
          </p:nvPr>
        </p:nvSpPr>
        <p:spPr/>
        <p:txBody>
          <a:bodyPr/>
          <a:lstStyle/>
          <a:p>
            <a:r>
              <a:rPr lang="de-DE" dirty="0"/>
              <a:t>Wann ist der beste Zeitpunkt?</a:t>
            </a:r>
          </a:p>
        </p:txBody>
      </p:sp>
      <p:sp>
        <p:nvSpPr>
          <p:cNvPr id="3" name="Inhaltsplatzhalter 2">
            <a:extLst>
              <a:ext uri="{FF2B5EF4-FFF2-40B4-BE49-F238E27FC236}">
                <a16:creationId xmlns:a16="http://schemas.microsoft.com/office/drawing/2014/main" id="{492556E7-142C-9E48-AC67-84749A4129BF}"/>
              </a:ext>
            </a:extLst>
          </p:cNvPr>
          <p:cNvSpPr>
            <a:spLocks noGrp="1"/>
          </p:cNvSpPr>
          <p:nvPr>
            <p:ph idx="1"/>
          </p:nvPr>
        </p:nvSpPr>
        <p:spPr>
          <a:xfrm>
            <a:off x="1066800" y="2103119"/>
            <a:ext cx="10058400" cy="4326255"/>
          </a:xfrm>
        </p:spPr>
        <p:txBody>
          <a:bodyPr>
            <a:normAutofit fontScale="85000" lnSpcReduction="20000"/>
          </a:bodyPr>
          <a:lstStyle/>
          <a:p>
            <a:pPr>
              <a:lnSpc>
                <a:spcPct val="150000"/>
              </a:lnSpc>
            </a:pPr>
            <a:r>
              <a:rPr lang="de-DE" sz="2600" dirty="0"/>
              <a:t>Bei vorzeitiger Menopause, erhöhtes Risiko </a:t>
            </a:r>
          </a:p>
          <a:p>
            <a:pPr lvl="1">
              <a:lnSpc>
                <a:spcPct val="150000"/>
              </a:lnSpc>
            </a:pPr>
            <a:r>
              <a:rPr lang="de-DE" sz="2400" dirty="0"/>
              <a:t>Herzinfarkt und Osteoporose</a:t>
            </a:r>
          </a:p>
          <a:p>
            <a:pPr lvl="1">
              <a:lnSpc>
                <a:spcPct val="150000"/>
              </a:lnSpc>
            </a:pPr>
            <a:r>
              <a:rPr lang="de-DE" sz="2400" dirty="0"/>
              <a:t>Hormontherapie </a:t>
            </a:r>
          </a:p>
          <a:p>
            <a:pPr>
              <a:lnSpc>
                <a:spcPct val="150000"/>
              </a:lnSpc>
            </a:pPr>
            <a:r>
              <a:rPr lang="de-DE" sz="2800" dirty="0"/>
              <a:t>Ab 50 Jahren Hormontherapie so früh wie möglich</a:t>
            </a:r>
          </a:p>
          <a:p>
            <a:pPr>
              <a:lnSpc>
                <a:spcPct val="150000"/>
              </a:lnSpc>
            </a:pPr>
            <a:r>
              <a:rPr lang="de-DE" sz="2800" dirty="0"/>
              <a:t>Ab 60 keine Hormontherapie mehr</a:t>
            </a:r>
          </a:p>
          <a:p>
            <a:pPr lvl="1">
              <a:lnSpc>
                <a:spcPct val="150000"/>
              </a:lnSpc>
            </a:pPr>
            <a:r>
              <a:rPr lang="de-DE" sz="2400" dirty="0"/>
              <a:t>Herzrisiken</a:t>
            </a:r>
          </a:p>
          <a:p>
            <a:pPr>
              <a:lnSpc>
                <a:spcPct val="150000"/>
              </a:lnSpc>
            </a:pPr>
            <a:r>
              <a:rPr lang="de-DE" sz="2800" dirty="0"/>
              <a:t>Im Verlauf kann die Frau die Hormone bestimmen, wenn sie möchte. Erforderlich ist es nicht.</a:t>
            </a:r>
          </a:p>
        </p:txBody>
      </p:sp>
    </p:spTree>
    <p:extLst>
      <p:ext uri="{BB962C8B-B14F-4D97-AF65-F5344CB8AC3E}">
        <p14:creationId xmlns:p14="http://schemas.microsoft.com/office/powerpoint/2010/main" val="17666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3F8CA-C874-524E-840C-FEBD23A4B7F1}"/>
              </a:ext>
            </a:extLst>
          </p:cNvPr>
          <p:cNvSpPr>
            <a:spLocks noGrp="1"/>
          </p:cNvSpPr>
          <p:nvPr>
            <p:ph type="title"/>
          </p:nvPr>
        </p:nvSpPr>
        <p:spPr/>
        <p:txBody>
          <a:bodyPr/>
          <a:lstStyle/>
          <a:p>
            <a:r>
              <a:rPr lang="de-DE" dirty="0"/>
              <a:t>Gibt es Fragen von Ihnen?</a:t>
            </a:r>
          </a:p>
        </p:txBody>
      </p:sp>
      <p:sp>
        <p:nvSpPr>
          <p:cNvPr id="3" name="Inhaltsplatzhalter 2">
            <a:extLst>
              <a:ext uri="{FF2B5EF4-FFF2-40B4-BE49-F238E27FC236}">
                <a16:creationId xmlns:a16="http://schemas.microsoft.com/office/drawing/2014/main" id="{04F18D53-EA80-6C4B-81DF-3A2CDB980F35}"/>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D3B0046D-878E-9A46-BC48-FB98301F5261}"/>
              </a:ext>
            </a:extLst>
          </p:cNvPr>
          <p:cNvPicPr>
            <a:picLocks noChangeAspect="1"/>
          </p:cNvPicPr>
          <p:nvPr/>
        </p:nvPicPr>
        <p:blipFill>
          <a:blip r:embed="rId2"/>
          <a:stretch>
            <a:fillRect/>
          </a:stretch>
        </p:blipFill>
        <p:spPr>
          <a:xfrm>
            <a:off x="1066800" y="2103120"/>
            <a:ext cx="5465763" cy="3326607"/>
          </a:xfrm>
          <a:prstGeom prst="rect">
            <a:avLst/>
          </a:prstGeom>
        </p:spPr>
      </p:pic>
    </p:spTree>
    <p:extLst>
      <p:ext uri="{BB962C8B-B14F-4D97-AF65-F5344CB8AC3E}">
        <p14:creationId xmlns:p14="http://schemas.microsoft.com/office/powerpoint/2010/main" val="2150765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87EFE-E18A-2045-B3F4-FD6BC0D7337D}"/>
              </a:ext>
            </a:extLst>
          </p:cNvPr>
          <p:cNvSpPr>
            <a:spLocks noGrp="1"/>
          </p:cNvSpPr>
          <p:nvPr>
            <p:ph type="title"/>
          </p:nvPr>
        </p:nvSpPr>
        <p:spPr/>
        <p:txBody>
          <a:bodyPr/>
          <a:lstStyle/>
          <a:p>
            <a:r>
              <a:rPr lang="de-DE" dirty="0"/>
              <a:t>Vielen Dank !</a:t>
            </a:r>
          </a:p>
        </p:txBody>
      </p:sp>
      <p:sp>
        <p:nvSpPr>
          <p:cNvPr id="3" name="Inhaltsplatzhalter 2">
            <a:extLst>
              <a:ext uri="{FF2B5EF4-FFF2-40B4-BE49-F238E27FC236}">
                <a16:creationId xmlns:a16="http://schemas.microsoft.com/office/drawing/2014/main" id="{D9647B73-D7AA-9743-B709-1317F1EBD4FA}"/>
              </a:ext>
            </a:extLst>
          </p:cNvPr>
          <p:cNvSpPr>
            <a:spLocks noGrp="1"/>
          </p:cNvSpPr>
          <p:nvPr>
            <p:ph idx="1"/>
          </p:nvPr>
        </p:nvSpPr>
        <p:spPr/>
        <p:txBody>
          <a:bodyPr/>
          <a:lstStyle/>
          <a:p>
            <a:endParaRPr lang="de-DE"/>
          </a:p>
        </p:txBody>
      </p:sp>
      <p:pic>
        <p:nvPicPr>
          <p:cNvPr id="4" name="Grafik 3">
            <a:extLst>
              <a:ext uri="{FF2B5EF4-FFF2-40B4-BE49-F238E27FC236}">
                <a16:creationId xmlns:a16="http://schemas.microsoft.com/office/drawing/2014/main" id="{5793B3B8-D5C3-BC42-A66A-5C54A0E70F5C}"/>
              </a:ext>
            </a:extLst>
          </p:cNvPr>
          <p:cNvPicPr>
            <a:picLocks noChangeAspect="1"/>
          </p:cNvPicPr>
          <p:nvPr/>
        </p:nvPicPr>
        <p:blipFill>
          <a:blip r:embed="rId2"/>
          <a:stretch>
            <a:fillRect/>
          </a:stretch>
        </p:blipFill>
        <p:spPr>
          <a:xfrm>
            <a:off x="1066800" y="2103120"/>
            <a:ext cx="5962650" cy="3960156"/>
          </a:xfrm>
          <a:prstGeom prst="rect">
            <a:avLst/>
          </a:prstGeom>
        </p:spPr>
      </p:pic>
    </p:spTree>
    <p:extLst>
      <p:ext uri="{BB962C8B-B14F-4D97-AF65-F5344CB8AC3E}">
        <p14:creationId xmlns:p14="http://schemas.microsoft.com/office/powerpoint/2010/main" val="101402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3FC1B7-A907-B64A-932C-AF83715BDB8B}"/>
              </a:ext>
            </a:extLst>
          </p:cNvPr>
          <p:cNvSpPr>
            <a:spLocks noGrp="1"/>
          </p:cNvSpPr>
          <p:nvPr>
            <p:ph type="title"/>
          </p:nvPr>
        </p:nvSpPr>
        <p:spPr/>
        <p:txBody>
          <a:bodyPr>
            <a:normAutofit fontScale="90000"/>
          </a:bodyPr>
          <a:lstStyle/>
          <a:p>
            <a:r>
              <a:rPr lang="de-DE" dirty="0"/>
              <a:t>Was bedeuten die Wechseljahre?</a:t>
            </a:r>
          </a:p>
        </p:txBody>
      </p:sp>
      <p:sp>
        <p:nvSpPr>
          <p:cNvPr id="3" name="Inhaltsplatzhalter 2">
            <a:extLst>
              <a:ext uri="{FF2B5EF4-FFF2-40B4-BE49-F238E27FC236}">
                <a16:creationId xmlns:a16="http://schemas.microsoft.com/office/drawing/2014/main" id="{A40A2161-2496-7B4F-AFBB-54E79AFD1EA5}"/>
              </a:ext>
            </a:extLst>
          </p:cNvPr>
          <p:cNvSpPr>
            <a:spLocks noGrp="1"/>
          </p:cNvSpPr>
          <p:nvPr>
            <p:ph idx="1"/>
          </p:nvPr>
        </p:nvSpPr>
        <p:spPr>
          <a:xfrm>
            <a:off x="1066800" y="1900238"/>
            <a:ext cx="10058400" cy="4457700"/>
          </a:xfrm>
        </p:spPr>
        <p:txBody>
          <a:bodyPr>
            <a:normAutofit lnSpcReduction="10000"/>
          </a:bodyPr>
          <a:lstStyle/>
          <a:p>
            <a:pPr>
              <a:lnSpc>
                <a:spcPct val="150000"/>
              </a:lnSpc>
            </a:pPr>
            <a:r>
              <a:rPr lang="de-DE" sz="2400" dirty="0"/>
              <a:t>Wichtige Lebensphase der Frau</a:t>
            </a:r>
          </a:p>
          <a:p>
            <a:pPr>
              <a:lnSpc>
                <a:spcPct val="150000"/>
              </a:lnSpc>
            </a:pPr>
            <a:r>
              <a:rPr lang="de-DE" sz="2400" dirty="0"/>
              <a:t>Wechsel von der fruchtbaren Phase in eine neue, selbstbestimmte Phase</a:t>
            </a:r>
          </a:p>
          <a:p>
            <a:pPr lvl="1">
              <a:lnSpc>
                <a:spcPct val="150000"/>
              </a:lnSpc>
            </a:pPr>
            <a:r>
              <a:rPr lang="de-DE" sz="2000" dirty="0"/>
              <a:t>Neue Bedürfnisse</a:t>
            </a:r>
          </a:p>
          <a:p>
            <a:pPr lvl="1">
              <a:lnSpc>
                <a:spcPct val="150000"/>
              </a:lnSpc>
            </a:pPr>
            <a:r>
              <a:rPr lang="de-DE" sz="2000" dirty="0"/>
              <a:t>Hormonellen Schwankungen</a:t>
            </a:r>
          </a:p>
          <a:p>
            <a:pPr>
              <a:lnSpc>
                <a:spcPct val="150000"/>
              </a:lnSpc>
            </a:pPr>
            <a:r>
              <a:rPr lang="de-DE" sz="2400" dirty="0"/>
              <a:t>Jede Frau ist anders und hat unterschiedliche Beschwerden</a:t>
            </a:r>
          </a:p>
          <a:p>
            <a:pPr lvl="1">
              <a:lnSpc>
                <a:spcPct val="150000"/>
              </a:lnSpc>
            </a:pPr>
            <a:r>
              <a:rPr lang="de-DE" sz="2000" dirty="0"/>
              <a:t>Manchmal gar keine</a:t>
            </a:r>
          </a:p>
          <a:p>
            <a:pPr>
              <a:lnSpc>
                <a:spcPct val="150000"/>
              </a:lnSpc>
            </a:pPr>
            <a:r>
              <a:rPr lang="de-DE" sz="2400" dirty="0"/>
              <a:t>Wichtig ist, sich darüber auszutauschen</a:t>
            </a:r>
          </a:p>
        </p:txBody>
      </p:sp>
    </p:spTree>
    <p:extLst>
      <p:ext uri="{BB962C8B-B14F-4D97-AF65-F5344CB8AC3E}">
        <p14:creationId xmlns:p14="http://schemas.microsoft.com/office/powerpoint/2010/main" val="21106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EDA7E-BCC7-2347-B97F-70E7B6550C73}"/>
              </a:ext>
            </a:extLst>
          </p:cNvPr>
          <p:cNvSpPr>
            <a:spLocks noGrp="1"/>
          </p:cNvSpPr>
          <p:nvPr>
            <p:ph type="title"/>
          </p:nvPr>
        </p:nvSpPr>
        <p:spPr/>
        <p:txBody>
          <a:bodyPr>
            <a:normAutofit fontScale="90000"/>
          </a:bodyPr>
          <a:lstStyle/>
          <a:p>
            <a:r>
              <a:rPr lang="de-DE" dirty="0"/>
              <a:t>Wie sieht der Hormonspiegel vor, während und nach der Menopause aus?</a:t>
            </a:r>
          </a:p>
        </p:txBody>
      </p:sp>
      <p:sp>
        <p:nvSpPr>
          <p:cNvPr id="3" name="Inhaltsplatzhalter 2">
            <a:extLst>
              <a:ext uri="{FF2B5EF4-FFF2-40B4-BE49-F238E27FC236}">
                <a16:creationId xmlns:a16="http://schemas.microsoft.com/office/drawing/2014/main" id="{EC143B9C-49F0-CE4A-AF1A-76D6D5DD41CF}"/>
              </a:ext>
            </a:extLst>
          </p:cNvPr>
          <p:cNvSpPr>
            <a:spLocks noGrp="1"/>
          </p:cNvSpPr>
          <p:nvPr>
            <p:ph idx="1"/>
          </p:nvPr>
        </p:nvSpPr>
        <p:spPr>
          <a:xfrm>
            <a:off x="1066800" y="2414588"/>
            <a:ext cx="10058400" cy="4110308"/>
          </a:xfrm>
        </p:spPr>
        <p:txBody>
          <a:bodyPr>
            <a:normAutofit fontScale="92500" lnSpcReduction="10000"/>
          </a:bodyPr>
          <a:lstStyle/>
          <a:p>
            <a:pPr>
              <a:lnSpc>
                <a:spcPct val="150000"/>
              </a:lnSpc>
            </a:pPr>
            <a:r>
              <a:rPr lang="de-DE" sz="2400" dirty="0"/>
              <a:t>Vor der Menopause schüttet die Hypophyse FSH und LH aus, welche an den Eierstöcken zur Ausschüttung von Östrogen und Progesteron führt</a:t>
            </a:r>
          </a:p>
          <a:p>
            <a:pPr>
              <a:lnSpc>
                <a:spcPct val="150000"/>
              </a:lnSpc>
            </a:pPr>
            <a:r>
              <a:rPr lang="de-DE" sz="2600" dirty="0"/>
              <a:t>Es gibt die Prä-, eine Peri-und eine Postmenopause</a:t>
            </a:r>
          </a:p>
          <a:p>
            <a:pPr lvl="1">
              <a:lnSpc>
                <a:spcPct val="150000"/>
              </a:lnSpc>
            </a:pPr>
            <a:r>
              <a:rPr lang="de-DE" sz="2200" dirty="0"/>
              <a:t>Vor der </a:t>
            </a:r>
            <a:r>
              <a:rPr lang="de-DE" sz="2200" dirty="0" err="1"/>
              <a:t>Perimenopause</a:t>
            </a:r>
            <a:r>
              <a:rPr lang="de-DE" sz="2200" dirty="0"/>
              <a:t>, der Übergangsphase, nimmt zuerst das Progesteron und danach das Östrogen ab</a:t>
            </a:r>
          </a:p>
          <a:p>
            <a:pPr lvl="1">
              <a:lnSpc>
                <a:spcPct val="150000"/>
              </a:lnSpc>
            </a:pPr>
            <a:r>
              <a:rPr lang="de-DE" sz="2200" dirty="0"/>
              <a:t>In der Postmenopause sind sowohl Östrogen und Progesteron tief</a:t>
            </a:r>
          </a:p>
          <a:p>
            <a:pPr lvl="1">
              <a:lnSpc>
                <a:spcPct val="150000"/>
              </a:lnSpc>
            </a:pPr>
            <a:r>
              <a:rPr lang="de-DE" sz="2200" dirty="0"/>
              <a:t>Die </a:t>
            </a:r>
            <a:r>
              <a:rPr lang="de-DE" sz="2200" dirty="0" err="1"/>
              <a:t>Postmenopuase</a:t>
            </a:r>
            <a:r>
              <a:rPr lang="de-DE" sz="2200" dirty="0"/>
              <a:t> beginnt, wenn ein Jahr lang keine Blutungen mehr aufgetreten sind</a:t>
            </a:r>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a:p>
            <a:pPr>
              <a:lnSpc>
                <a:spcPct val="150000"/>
              </a:lnSpc>
            </a:pPr>
            <a:endParaRPr lang="de-DE" sz="2000" dirty="0"/>
          </a:p>
        </p:txBody>
      </p:sp>
    </p:spTree>
    <p:extLst>
      <p:ext uri="{BB962C8B-B14F-4D97-AF65-F5344CB8AC3E}">
        <p14:creationId xmlns:p14="http://schemas.microsoft.com/office/powerpoint/2010/main" val="360935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87552F7-E475-4C4E-AD05-6B1ED06AEC11}"/>
              </a:ext>
            </a:extLst>
          </p:cNvPr>
          <p:cNvPicPr>
            <a:picLocks noChangeAspect="1"/>
          </p:cNvPicPr>
          <p:nvPr/>
        </p:nvPicPr>
        <p:blipFill rotWithShape="1">
          <a:blip r:embed="rId2"/>
          <a:srcRect l="898" r="1862"/>
          <a:stretch/>
        </p:blipFill>
        <p:spPr>
          <a:xfrm>
            <a:off x="1066800" y="2508421"/>
            <a:ext cx="10268466" cy="2916196"/>
          </a:xfrm>
          <a:prstGeom prst="rect">
            <a:avLst/>
          </a:prstGeom>
        </p:spPr>
      </p:pic>
      <p:sp>
        <p:nvSpPr>
          <p:cNvPr id="5" name="Titel 1">
            <a:extLst>
              <a:ext uri="{FF2B5EF4-FFF2-40B4-BE49-F238E27FC236}">
                <a16:creationId xmlns:a16="http://schemas.microsoft.com/office/drawing/2014/main" id="{939D59AE-1F49-8D47-A9BB-5BCCA226C772}"/>
              </a:ext>
            </a:extLst>
          </p:cNvPr>
          <p:cNvSpPr>
            <a:spLocks noGrp="1"/>
          </p:cNvSpPr>
          <p:nvPr>
            <p:ph type="title"/>
          </p:nvPr>
        </p:nvSpPr>
        <p:spPr>
          <a:xfrm>
            <a:off x="1066800" y="642594"/>
            <a:ext cx="10058400" cy="1371600"/>
          </a:xfrm>
        </p:spPr>
        <p:txBody>
          <a:bodyPr>
            <a:normAutofit fontScale="90000"/>
          </a:bodyPr>
          <a:lstStyle/>
          <a:p>
            <a:r>
              <a:rPr lang="de-DE" dirty="0"/>
              <a:t>Die Phasen der Prä-, Peri- und Postmenopause</a:t>
            </a:r>
          </a:p>
        </p:txBody>
      </p:sp>
    </p:spTree>
    <p:extLst>
      <p:ext uri="{BB962C8B-B14F-4D97-AF65-F5344CB8AC3E}">
        <p14:creationId xmlns:p14="http://schemas.microsoft.com/office/powerpoint/2010/main" val="164131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6E0D1-6FBA-0848-9A1E-569B7D11A03A}"/>
              </a:ext>
            </a:extLst>
          </p:cNvPr>
          <p:cNvSpPr>
            <a:spLocks noGrp="1"/>
          </p:cNvSpPr>
          <p:nvPr>
            <p:ph type="title"/>
          </p:nvPr>
        </p:nvSpPr>
        <p:spPr/>
        <p:txBody>
          <a:bodyPr>
            <a:normAutofit fontScale="90000"/>
          </a:bodyPr>
          <a:lstStyle/>
          <a:p>
            <a:r>
              <a:rPr lang="de-DE" dirty="0"/>
              <a:t>Wann geht es los und wie lange dauert es?</a:t>
            </a:r>
          </a:p>
        </p:txBody>
      </p:sp>
      <p:sp>
        <p:nvSpPr>
          <p:cNvPr id="3" name="Inhaltsplatzhalter 2">
            <a:extLst>
              <a:ext uri="{FF2B5EF4-FFF2-40B4-BE49-F238E27FC236}">
                <a16:creationId xmlns:a16="http://schemas.microsoft.com/office/drawing/2014/main" id="{23C83496-57A0-4E4F-B65B-A6F0374FBB87}"/>
              </a:ext>
            </a:extLst>
          </p:cNvPr>
          <p:cNvSpPr>
            <a:spLocks noGrp="1"/>
          </p:cNvSpPr>
          <p:nvPr>
            <p:ph idx="1"/>
          </p:nvPr>
        </p:nvSpPr>
        <p:spPr>
          <a:xfrm>
            <a:off x="1066800" y="2350256"/>
            <a:ext cx="10058400" cy="3931920"/>
          </a:xfrm>
        </p:spPr>
        <p:txBody>
          <a:bodyPr>
            <a:normAutofit/>
          </a:bodyPr>
          <a:lstStyle/>
          <a:p>
            <a:pPr>
              <a:lnSpc>
                <a:spcPct val="150000"/>
              </a:lnSpc>
            </a:pPr>
            <a:r>
              <a:rPr lang="de-DE" sz="2400" dirty="0"/>
              <a:t>Der Beginn der Übergangsphase liegt zwischen 45 und 55 Jahren</a:t>
            </a:r>
          </a:p>
          <a:p>
            <a:pPr lvl="1">
              <a:lnSpc>
                <a:spcPct val="150000"/>
              </a:lnSpc>
            </a:pPr>
            <a:r>
              <a:rPr lang="de-DE" sz="2000" dirty="0"/>
              <a:t>Diese Phase kann bis zu sieben Jahre andauern</a:t>
            </a:r>
          </a:p>
          <a:p>
            <a:pPr>
              <a:lnSpc>
                <a:spcPct val="150000"/>
              </a:lnSpc>
            </a:pPr>
            <a:r>
              <a:rPr lang="de-DE" sz="2400" dirty="0"/>
              <a:t>Die damit einhergehenden Beschwerden sind genauso variabel</a:t>
            </a:r>
          </a:p>
          <a:p>
            <a:pPr>
              <a:lnSpc>
                <a:spcPct val="150000"/>
              </a:lnSpc>
            </a:pPr>
            <a:r>
              <a:rPr lang="de-DE" sz="2400" dirty="0"/>
              <a:t>Manche Frauen haben keine Beschwerden, manche sind in ihrer Lebensqualität deutlich eingeschränkt</a:t>
            </a:r>
          </a:p>
        </p:txBody>
      </p:sp>
    </p:spTree>
    <p:extLst>
      <p:ext uri="{BB962C8B-B14F-4D97-AF65-F5344CB8AC3E}">
        <p14:creationId xmlns:p14="http://schemas.microsoft.com/office/powerpoint/2010/main" val="334345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6E0D1-6FBA-0848-9A1E-569B7D11A03A}"/>
              </a:ext>
            </a:extLst>
          </p:cNvPr>
          <p:cNvSpPr>
            <a:spLocks noGrp="1"/>
          </p:cNvSpPr>
          <p:nvPr>
            <p:ph type="title"/>
          </p:nvPr>
        </p:nvSpPr>
        <p:spPr/>
        <p:txBody>
          <a:bodyPr>
            <a:normAutofit/>
          </a:bodyPr>
          <a:lstStyle/>
          <a:p>
            <a:r>
              <a:rPr lang="de-DE" dirty="0"/>
              <a:t>Die guten Nachrichten zuerst</a:t>
            </a:r>
          </a:p>
        </p:txBody>
      </p:sp>
      <p:sp>
        <p:nvSpPr>
          <p:cNvPr id="3" name="Inhaltsplatzhalter 2">
            <a:extLst>
              <a:ext uri="{FF2B5EF4-FFF2-40B4-BE49-F238E27FC236}">
                <a16:creationId xmlns:a16="http://schemas.microsoft.com/office/drawing/2014/main" id="{23C83496-57A0-4E4F-B65B-A6F0374FBB87}"/>
              </a:ext>
            </a:extLst>
          </p:cNvPr>
          <p:cNvSpPr>
            <a:spLocks noGrp="1"/>
          </p:cNvSpPr>
          <p:nvPr>
            <p:ph idx="1"/>
          </p:nvPr>
        </p:nvSpPr>
        <p:spPr>
          <a:xfrm>
            <a:off x="1066800" y="2014194"/>
            <a:ext cx="10058400" cy="3931920"/>
          </a:xfrm>
        </p:spPr>
        <p:txBody>
          <a:bodyPr>
            <a:normAutofit/>
          </a:bodyPr>
          <a:lstStyle/>
          <a:p>
            <a:pPr>
              <a:lnSpc>
                <a:spcPct val="150000"/>
              </a:lnSpc>
            </a:pPr>
            <a:r>
              <a:rPr lang="de-DE" sz="2400" dirty="0"/>
              <a:t>Sie haben keine Blutungen mehr!</a:t>
            </a:r>
          </a:p>
          <a:p>
            <a:pPr>
              <a:lnSpc>
                <a:spcPct val="150000"/>
              </a:lnSpc>
            </a:pPr>
            <a:r>
              <a:rPr lang="de-DE" sz="2400" dirty="0"/>
              <a:t>Selbstbestimmter Sex</a:t>
            </a:r>
          </a:p>
          <a:p>
            <a:pPr>
              <a:lnSpc>
                <a:spcPct val="150000"/>
              </a:lnSpc>
            </a:pPr>
            <a:r>
              <a:rPr lang="de-DE" sz="2400" dirty="0"/>
              <a:t>Sie können nicht mehr schwanger werden</a:t>
            </a:r>
          </a:p>
          <a:p>
            <a:pPr>
              <a:lnSpc>
                <a:spcPct val="150000"/>
              </a:lnSpc>
            </a:pPr>
            <a:r>
              <a:rPr lang="de-DE" sz="2400" dirty="0"/>
              <a:t>Sie werden selbstbewusster und ausgeglichener</a:t>
            </a:r>
          </a:p>
          <a:p>
            <a:pPr>
              <a:lnSpc>
                <a:spcPct val="150000"/>
              </a:lnSpc>
            </a:pPr>
            <a:endParaRPr lang="de-DE" sz="2400" dirty="0"/>
          </a:p>
        </p:txBody>
      </p:sp>
    </p:spTree>
    <p:extLst>
      <p:ext uri="{BB962C8B-B14F-4D97-AF65-F5344CB8AC3E}">
        <p14:creationId xmlns:p14="http://schemas.microsoft.com/office/powerpoint/2010/main" val="3023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E32AC-7C8B-784E-B4F7-0CAB55DD03EA}"/>
              </a:ext>
            </a:extLst>
          </p:cNvPr>
          <p:cNvSpPr>
            <a:spLocks noGrp="1"/>
          </p:cNvSpPr>
          <p:nvPr>
            <p:ph type="title"/>
          </p:nvPr>
        </p:nvSpPr>
        <p:spPr/>
        <p:txBody>
          <a:bodyPr/>
          <a:lstStyle/>
          <a:p>
            <a:r>
              <a:rPr lang="de-DE" dirty="0"/>
              <a:t>Beschwerden (I)</a:t>
            </a:r>
          </a:p>
        </p:txBody>
      </p:sp>
      <p:sp>
        <p:nvSpPr>
          <p:cNvPr id="3" name="Inhaltsplatzhalter 2">
            <a:extLst>
              <a:ext uri="{FF2B5EF4-FFF2-40B4-BE49-F238E27FC236}">
                <a16:creationId xmlns:a16="http://schemas.microsoft.com/office/drawing/2014/main" id="{CD22DCBF-7A7E-9940-BBCE-37367BE59170}"/>
              </a:ext>
            </a:extLst>
          </p:cNvPr>
          <p:cNvSpPr>
            <a:spLocks noGrp="1"/>
          </p:cNvSpPr>
          <p:nvPr>
            <p:ph idx="1"/>
          </p:nvPr>
        </p:nvSpPr>
        <p:spPr>
          <a:xfrm>
            <a:off x="1066800" y="2014194"/>
            <a:ext cx="10058400" cy="3931920"/>
          </a:xfrm>
        </p:spPr>
        <p:txBody>
          <a:bodyPr>
            <a:noAutofit/>
          </a:bodyPr>
          <a:lstStyle/>
          <a:p>
            <a:pPr>
              <a:lnSpc>
                <a:spcPct val="150000"/>
              </a:lnSpc>
            </a:pPr>
            <a:r>
              <a:rPr lang="de-DE" sz="2000" dirty="0"/>
              <a:t>In der Übergangsphase treten zuerst Beschwerden durch den </a:t>
            </a:r>
            <a:r>
              <a:rPr lang="de-DE" sz="2000" dirty="0" err="1"/>
              <a:t>Progesteronmangel</a:t>
            </a:r>
            <a:r>
              <a:rPr lang="de-DE" sz="2000" dirty="0"/>
              <a:t> auf:</a:t>
            </a:r>
          </a:p>
          <a:p>
            <a:pPr lvl="1">
              <a:lnSpc>
                <a:spcPct val="150000"/>
              </a:lnSpc>
            </a:pPr>
            <a:r>
              <a:rPr lang="de-DE" sz="1800" dirty="0" err="1"/>
              <a:t>Stimmungschwankungen</a:t>
            </a:r>
            <a:endParaRPr lang="de-DE" sz="1800" dirty="0"/>
          </a:p>
          <a:p>
            <a:pPr lvl="1">
              <a:lnSpc>
                <a:spcPct val="150000"/>
              </a:lnSpc>
            </a:pPr>
            <a:r>
              <a:rPr lang="de-DE" sz="1800" dirty="0"/>
              <a:t>Schlafstörungen</a:t>
            </a:r>
          </a:p>
          <a:p>
            <a:pPr lvl="1">
              <a:lnSpc>
                <a:spcPct val="150000"/>
              </a:lnSpc>
            </a:pPr>
            <a:r>
              <a:rPr lang="de-DE" sz="1800" dirty="0"/>
              <a:t>Vergesslichkeit</a:t>
            </a:r>
          </a:p>
          <a:p>
            <a:pPr lvl="1">
              <a:lnSpc>
                <a:spcPct val="150000"/>
              </a:lnSpc>
            </a:pPr>
            <a:r>
              <a:rPr lang="de-DE" sz="1800" dirty="0"/>
              <a:t>Konzentrationsstörungen</a:t>
            </a:r>
          </a:p>
          <a:p>
            <a:pPr lvl="1">
              <a:lnSpc>
                <a:spcPct val="150000"/>
              </a:lnSpc>
            </a:pPr>
            <a:r>
              <a:rPr lang="de-DE" sz="1800" dirty="0"/>
              <a:t>erhöhte Gereiztheit </a:t>
            </a:r>
          </a:p>
          <a:p>
            <a:pPr lvl="1">
              <a:lnSpc>
                <a:spcPct val="150000"/>
              </a:lnSpc>
            </a:pPr>
            <a:r>
              <a:rPr lang="de-DE" sz="1800" dirty="0"/>
              <a:t>Sensibilität</a:t>
            </a:r>
            <a:endParaRPr lang="de-DE" sz="2000" dirty="0"/>
          </a:p>
          <a:p>
            <a:pPr>
              <a:lnSpc>
                <a:spcPct val="150000"/>
              </a:lnSpc>
            </a:pPr>
            <a:r>
              <a:rPr lang="de-DE" sz="2000" dirty="0"/>
              <a:t>Was gibt es noch?  Keine Libido, Depressionen</a:t>
            </a:r>
          </a:p>
          <a:p>
            <a:pPr>
              <a:lnSpc>
                <a:spcPct val="150000"/>
              </a:lnSpc>
            </a:pPr>
            <a:endParaRPr lang="de-DE" sz="2000" dirty="0"/>
          </a:p>
        </p:txBody>
      </p:sp>
    </p:spTree>
    <p:extLst>
      <p:ext uri="{BB962C8B-B14F-4D97-AF65-F5344CB8AC3E}">
        <p14:creationId xmlns:p14="http://schemas.microsoft.com/office/powerpoint/2010/main" val="164934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06D53-2730-CA41-90C1-259741F7FC8B}"/>
              </a:ext>
            </a:extLst>
          </p:cNvPr>
          <p:cNvSpPr>
            <a:spLocks noGrp="1"/>
          </p:cNvSpPr>
          <p:nvPr>
            <p:ph type="title"/>
          </p:nvPr>
        </p:nvSpPr>
        <p:spPr/>
        <p:txBody>
          <a:bodyPr/>
          <a:lstStyle/>
          <a:p>
            <a:r>
              <a:rPr lang="de-DE" dirty="0"/>
              <a:t>Beschwerden (II)</a:t>
            </a:r>
          </a:p>
        </p:txBody>
      </p:sp>
      <p:sp>
        <p:nvSpPr>
          <p:cNvPr id="3" name="Inhaltsplatzhalter 2">
            <a:extLst>
              <a:ext uri="{FF2B5EF4-FFF2-40B4-BE49-F238E27FC236}">
                <a16:creationId xmlns:a16="http://schemas.microsoft.com/office/drawing/2014/main" id="{118652CC-81FB-D942-8AE8-CB3142663A70}"/>
              </a:ext>
            </a:extLst>
          </p:cNvPr>
          <p:cNvSpPr>
            <a:spLocks noGrp="1"/>
          </p:cNvSpPr>
          <p:nvPr>
            <p:ph idx="1"/>
          </p:nvPr>
        </p:nvSpPr>
        <p:spPr>
          <a:xfrm>
            <a:off x="1066800" y="1890584"/>
            <a:ext cx="10515600" cy="3919538"/>
          </a:xfrm>
        </p:spPr>
        <p:txBody>
          <a:bodyPr>
            <a:normAutofit/>
          </a:bodyPr>
          <a:lstStyle/>
          <a:p>
            <a:pPr marL="0" indent="0">
              <a:lnSpc>
                <a:spcPct val="150000"/>
              </a:lnSpc>
              <a:buNone/>
            </a:pPr>
            <a:r>
              <a:rPr lang="de-DE" sz="2400" dirty="0"/>
              <a:t>Im weiteren Verlauf kommen durch den Östrogenmangel hinzu:</a:t>
            </a:r>
          </a:p>
          <a:p>
            <a:pPr lvl="1">
              <a:lnSpc>
                <a:spcPct val="150000"/>
              </a:lnSpc>
            </a:pPr>
            <a:r>
              <a:rPr lang="de-DE" sz="2000" dirty="0"/>
              <a:t>Hitzewallungen</a:t>
            </a:r>
          </a:p>
          <a:p>
            <a:pPr lvl="1">
              <a:lnSpc>
                <a:spcPct val="150000"/>
              </a:lnSpc>
            </a:pPr>
            <a:r>
              <a:rPr lang="de-DE" sz="2000" dirty="0"/>
              <a:t>Scheidentrockenheit</a:t>
            </a:r>
          </a:p>
          <a:p>
            <a:pPr lvl="1">
              <a:lnSpc>
                <a:spcPct val="150000"/>
              </a:lnSpc>
            </a:pPr>
            <a:r>
              <a:rPr lang="de-DE" sz="2000" dirty="0"/>
              <a:t>Inkontinenz</a:t>
            </a:r>
          </a:p>
          <a:p>
            <a:pPr lvl="1">
              <a:lnSpc>
                <a:spcPct val="150000"/>
              </a:lnSpc>
            </a:pPr>
            <a:r>
              <a:rPr lang="de-DE" sz="2000" dirty="0"/>
              <a:t>häufige Blasenentzündungen</a:t>
            </a:r>
          </a:p>
          <a:p>
            <a:pPr lvl="1">
              <a:lnSpc>
                <a:spcPct val="150000"/>
              </a:lnSpc>
            </a:pPr>
            <a:r>
              <a:rPr lang="de-DE" sz="2000" dirty="0"/>
              <a:t>Osteoporose</a:t>
            </a:r>
          </a:p>
          <a:p>
            <a:pPr lvl="1">
              <a:lnSpc>
                <a:spcPct val="150000"/>
              </a:lnSpc>
            </a:pPr>
            <a:r>
              <a:rPr lang="de-DE" sz="2000" dirty="0"/>
              <a:t>Gelenkschmerzen</a:t>
            </a:r>
            <a:endParaRPr lang="de-DE" sz="1800" dirty="0"/>
          </a:p>
        </p:txBody>
      </p:sp>
      <p:pic>
        <p:nvPicPr>
          <p:cNvPr id="4" name="Grafik 3">
            <a:extLst>
              <a:ext uri="{FF2B5EF4-FFF2-40B4-BE49-F238E27FC236}">
                <a16:creationId xmlns:a16="http://schemas.microsoft.com/office/drawing/2014/main" id="{129316D7-7AF6-2547-82B9-1CBC23F76D6D}"/>
              </a:ext>
            </a:extLst>
          </p:cNvPr>
          <p:cNvPicPr>
            <a:picLocks noChangeAspect="1"/>
          </p:cNvPicPr>
          <p:nvPr/>
        </p:nvPicPr>
        <p:blipFill>
          <a:blip r:embed="rId2"/>
          <a:stretch>
            <a:fillRect/>
          </a:stretch>
        </p:blipFill>
        <p:spPr>
          <a:xfrm>
            <a:off x="5724525" y="2671762"/>
            <a:ext cx="4457701" cy="3343276"/>
          </a:xfrm>
          <a:prstGeom prst="rect">
            <a:avLst/>
          </a:prstGeom>
        </p:spPr>
      </p:pic>
    </p:spTree>
    <p:extLst>
      <p:ext uri="{BB962C8B-B14F-4D97-AF65-F5344CB8AC3E}">
        <p14:creationId xmlns:p14="http://schemas.microsoft.com/office/powerpoint/2010/main" val="159488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CF432-2590-FC43-935E-900406635875}"/>
              </a:ext>
            </a:extLst>
          </p:cNvPr>
          <p:cNvSpPr>
            <a:spLocks noGrp="1"/>
          </p:cNvSpPr>
          <p:nvPr>
            <p:ph type="title"/>
          </p:nvPr>
        </p:nvSpPr>
        <p:spPr/>
        <p:txBody>
          <a:bodyPr/>
          <a:lstStyle/>
          <a:p>
            <a:r>
              <a:rPr lang="de-DE" dirty="0"/>
              <a:t>Folgen der Wechseljahre</a:t>
            </a:r>
          </a:p>
        </p:txBody>
      </p:sp>
      <p:sp>
        <p:nvSpPr>
          <p:cNvPr id="3" name="Inhaltsplatzhalter 2">
            <a:extLst>
              <a:ext uri="{FF2B5EF4-FFF2-40B4-BE49-F238E27FC236}">
                <a16:creationId xmlns:a16="http://schemas.microsoft.com/office/drawing/2014/main" id="{B2A8E33C-7578-EC4B-91C5-029E93A453EF}"/>
              </a:ext>
            </a:extLst>
          </p:cNvPr>
          <p:cNvSpPr>
            <a:spLocks noGrp="1"/>
          </p:cNvSpPr>
          <p:nvPr>
            <p:ph idx="1"/>
          </p:nvPr>
        </p:nvSpPr>
        <p:spPr/>
        <p:txBody>
          <a:bodyPr>
            <a:normAutofit fontScale="92500" lnSpcReduction="10000"/>
          </a:bodyPr>
          <a:lstStyle/>
          <a:p>
            <a:pPr>
              <a:lnSpc>
                <a:spcPct val="150000"/>
              </a:lnSpc>
            </a:pPr>
            <a:r>
              <a:rPr lang="de-DE" sz="2600" dirty="0"/>
              <a:t>Jede vierte Frau bekommt nach den Wechseljahren Osteoporose</a:t>
            </a:r>
          </a:p>
          <a:p>
            <a:pPr>
              <a:lnSpc>
                <a:spcPct val="150000"/>
              </a:lnSpc>
            </a:pPr>
            <a:r>
              <a:rPr lang="de-DE" sz="2600" dirty="0"/>
              <a:t>Herz-Kreislauf-Erkrankungen</a:t>
            </a:r>
          </a:p>
          <a:p>
            <a:pPr>
              <a:lnSpc>
                <a:spcPct val="150000"/>
              </a:lnSpc>
            </a:pPr>
            <a:r>
              <a:rPr lang="de-DE" sz="2600" dirty="0"/>
              <a:t>Inkontinenz</a:t>
            </a:r>
          </a:p>
          <a:p>
            <a:pPr>
              <a:lnSpc>
                <a:spcPct val="150000"/>
              </a:lnSpc>
            </a:pPr>
            <a:r>
              <a:rPr lang="de-DE" sz="2600" dirty="0"/>
              <a:t>Adipositas</a:t>
            </a:r>
          </a:p>
          <a:p>
            <a:pPr>
              <a:lnSpc>
                <a:spcPct val="150000"/>
              </a:lnSpc>
            </a:pPr>
            <a:r>
              <a:rPr lang="de-DE" sz="2600" dirty="0"/>
              <a:t>Depression</a:t>
            </a:r>
          </a:p>
          <a:p>
            <a:pPr>
              <a:lnSpc>
                <a:spcPct val="150000"/>
              </a:lnSpc>
            </a:pPr>
            <a:r>
              <a:rPr lang="de-DE" sz="2600" dirty="0"/>
              <a:t>Gelenkschmerzen</a:t>
            </a:r>
          </a:p>
          <a:p>
            <a:pPr>
              <a:lnSpc>
                <a:spcPct val="150000"/>
              </a:lnSpc>
            </a:pPr>
            <a:endParaRPr lang="de-DE" dirty="0"/>
          </a:p>
        </p:txBody>
      </p:sp>
    </p:spTree>
    <p:extLst>
      <p:ext uri="{BB962C8B-B14F-4D97-AF65-F5344CB8AC3E}">
        <p14:creationId xmlns:p14="http://schemas.microsoft.com/office/powerpoint/2010/main" val="329218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{28E560D9-93EF-A748-960A-38A2901C5215}tf10001067</Template>
  <TotalTime>0</TotalTime>
  <Words>726</Words>
  <Application>Microsoft Macintosh PowerPoint</Application>
  <PresentationFormat>Breitbild</PresentationFormat>
  <Paragraphs>93</Paragraphs>
  <Slides>15</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Calibri</vt:lpstr>
      <vt:lpstr>Century Gothic</vt:lpstr>
      <vt:lpstr>Garamond</vt:lpstr>
      <vt:lpstr>Savon</vt:lpstr>
      <vt:lpstr>Die Menopause</vt:lpstr>
      <vt:lpstr>Was bedeuten die Wechseljahre?</vt:lpstr>
      <vt:lpstr>Wie sieht der Hormonspiegel vor, während und nach der Menopause aus?</vt:lpstr>
      <vt:lpstr>Die Phasen der Prä-, Peri- und Postmenopause</vt:lpstr>
      <vt:lpstr>Wann geht es los und wie lange dauert es?</vt:lpstr>
      <vt:lpstr>Die guten Nachrichten zuerst</vt:lpstr>
      <vt:lpstr>Beschwerden (I)</vt:lpstr>
      <vt:lpstr>Beschwerden (II)</vt:lpstr>
      <vt:lpstr>Folgen der Wechseljahre</vt:lpstr>
      <vt:lpstr>Wie können wir therapieren?</vt:lpstr>
      <vt:lpstr>Welche Therapie für wen?</vt:lpstr>
      <vt:lpstr>Hormontherapie</vt:lpstr>
      <vt:lpstr>Wann ist der beste Zeitpunkt?</vt:lpstr>
      <vt:lpstr>Gibt es Fragen von Ihnen?</vt:lpstr>
      <vt:lpstr>Vielen Dank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Menopause</dc:title>
  <dc:creator>Microsoft Office User</dc:creator>
  <cp:lastModifiedBy>Microsoft Office User</cp:lastModifiedBy>
  <cp:revision>17</cp:revision>
  <dcterms:created xsi:type="dcterms:W3CDTF">2025-02-09T17:59:55Z</dcterms:created>
  <dcterms:modified xsi:type="dcterms:W3CDTF">2025-05-05T18:47:47Z</dcterms:modified>
</cp:coreProperties>
</file>